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7"/>
  </p:notesMasterIdLst>
  <p:sldIdLst>
    <p:sldId id="257" r:id="rId4"/>
    <p:sldId id="258" r:id="rId5"/>
    <p:sldId id="264" r:id="rId6"/>
    <p:sldId id="261" r:id="rId7"/>
    <p:sldId id="262" r:id="rId8"/>
    <p:sldId id="265" r:id="rId9"/>
    <p:sldId id="263" r:id="rId10"/>
    <p:sldId id="266" r:id="rId11"/>
    <p:sldId id="267" r:id="rId12"/>
    <p:sldId id="268" r:id="rId13"/>
    <p:sldId id="269" r:id="rId14"/>
    <p:sldId id="270" r:id="rId15"/>
    <p:sldId id="271" r:id="rId16"/>
  </p:sldIdLst>
  <p:sldSz cx="9144000" cy="5143500" type="screen16x9"/>
  <p:notesSz cx="6858000" cy="9144000"/>
  <p:embeddedFontLst>
    <p:embeddedFont>
      <p:font typeface="Roboto Thin" panose="020B0604020202020204" charset="0"/>
      <p:regular r:id="rId18"/>
      <p:bold r:id="rId19"/>
      <p:italic r:id="rId20"/>
      <p:boldItalic r:id="rId21"/>
    </p:embeddedFont>
    <p:embeddedFont>
      <p:font typeface="Dosis" panose="020B0604020202020204" charset="0"/>
      <p:regular r:id="rId22"/>
      <p:bold r:id="rId23"/>
    </p:embeddedFont>
    <p:embeddedFont>
      <p:font typeface="Segoe UI" panose="020B0502040204020203" pitchFamily="34" charset="0"/>
      <p:regular r:id="rId24"/>
      <p:bold r:id="rId25"/>
      <p:italic r:id="rId26"/>
      <p:boldItalic r:id="rId27"/>
    </p:embeddedFont>
    <p:embeddedFont>
      <p:font typeface="Roboto" panose="020B060402020202020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38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ableStyles" Target="tableStyle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7640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89055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178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890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4706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9223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8707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9728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674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1141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097849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95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First and Last Touch Attribution with CoolTShirts.com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Capstone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Ryan Brouk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7.18.18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264287" y="89518"/>
            <a:ext cx="8520600" cy="574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 What is the TYPICAL User Journey?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264287" y="1107836"/>
            <a:ext cx="2241847" cy="122896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91% of users engaged with the first 3 campaigns prior to arriving to site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800" b="1" dirty="0">
                <a:latin typeface="Roboto"/>
                <a:ea typeface="Roboto"/>
                <a:cs typeface="Roboto"/>
                <a:sym typeface="Roboto"/>
              </a:rPr>
              <a:t>           * Interview with Cool </a:t>
            </a:r>
            <a:r>
              <a:rPr lang="en-US" sz="800" b="1" dirty="0" err="1">
                <a:latin typeface="Roboto"/>
                <a:ea typeface="Roboto"/>
                <a:cs typeface="Roboto"/>
                <a:sym typeface="Roboto"/>
              </a:rPr>
              <a:t>Tshirts</a:t>
            </a:r>
            <a:r>
              <a:rPr lang="en-US" sz="800" b="1" dirty="0">
                <a:latin typeface="Roboto"/>
                <a:ea typeface="Roboto"/>
                <a:cs typeface="Roboto"/>
                <a:sym typeface="Roboto"/>
              </a:rPr>
              <a:t> founder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800" b="1" dirty="0">
                <a:latin typeface="Roboto"/>
                <a:ea typeface="Roboto"/>
                <a:cs typeface="Roboto"/>
                <a:sym typeface="Roboto"/>
              </a:rPr>
              <a:t>           * Getting to know Cool </a:t>
            </a:r>
            <a:r>
              <a:rPr lang="en-US" sz="800" b="1" dirty="0" err="1">
                <a:latin typeface="Roboto"/>
                <a:ea typeface="Roboto"/>
                <a:cs typeface="Roboto"/>
                <a:sym typeface="Roboto"/>
              </a:rPr>
              <a:t>Tshirts</a:t>
            </a:r>
            <a:endParaRPr lang="en-US" sz="800" b="1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800" b="1" dirty="0">
                <a:latin typeface="Roboto"/>
                <a:ea typeface="Roboto"/>
                <a:cs typeface="Roboto"/>
                <a:sym typeface="Roboto"/>
              </a:rPr>
              <a:t>           * Ten crazy Cool </a:t>
            </a:r>
            <a:r>
              <a:rPr lang="en-US" sz="800" b="1" dirty="0" err="1">
                <a:latin typeface="Roboto"/>
                <a:ea typeface="Roboto"/>
                <a:cs typeface="Roboto"/>
                <a:sym typeface="Roboto"/>
              </a:rPr>
              <a:t>Tshirts</a:t>
            </a:r>
            <a:r>
              <a:rPr lang="en-US" sz="800" b="1" dirty="0">
                <a:latin typeface="Roboto"/>
                <a:ea typeface="Roboto"/>
                <a:cs typeface="Roboto"/>
                <a:sym typeface="Roboto"/>
              </a:rPr>
              <a:t> facts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These campaigns look to focus more around story-telling/attention-grabbing creative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25"/>
          <p:cNvGraphicFramePr/>
          <p:nvPr>
            <p:extLst>
              <p:ext uri="{D42A27DB-BD31-4B8C-83A1-F6EECF244321}">
                <p14:modId xmlns:p14="http://schemas.microsoft.com/office/powerpoint/2010/main" val="3816736577"/>
              </p:ext>
            </p:extLst>
          </p:nvPr>
        </p:nvGraphicFramePr>
        <p:xfrm>
          <a:off x="6204335" y="2593311"/>
          <a:ext cx="2228465" cy="24838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7013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7092">
                  <a:extLst>
                    <a:ext uri="{9D8B030D-6E8A-4147-A177-3AD203B41FA5}">
                      <a16:colId xmlns:a16="http://schemas.microsoft.com/office/drawing/2014/main" val="2006604352"/>
                    </a:ext>
                  </a:extLst>
                </a:gridCol>
              </a:tblGrid>
              <a:tr h="2615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7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solidFill>
                            <a:srgbClr val="FFFFFF"/>
                          </a:solidFill>
                        </a:rPr>
                        <a:t>Count</a:t>
                      </a:r>
                      <a:endParaRPr sz="7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61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weekly-newsletter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115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61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retargeting-ad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113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66893751"/>
                  </a:ext>
                </a:extLst>
              </a:tr>
              <a:tr h="20961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retargeting-campaign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54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36842655"/>
                  </a:ext>
                </a:extLst>
              </a:tr>
              <a:tr h="20961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paid-search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52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17073246"/>
                  </a:ext>
                </a:extLst>
              </a:tr>
              <a:tr h="20961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ten-crazy-cool-</a:t>
                      </a:r>
                      <a:r>
                        <a:rPr lang="en-US" sz="600" dirty="0" err="1"/>
                        <a:t>tshirts</a:t>
                      </a:r>
                      <a:r>
                        <a:rPr lang="en-US" sz="600" dirty="0"/>
                        <a:t>-facts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9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97067289"/>
                  </a:ext>
                </a:extLst>
              </a:tr>
              <a:tr h="20961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getting-to-know-cool-</a:t>
                      </a:r>
                      <a:r>
                        <a:rPr lang="en-US" sz="600" dirty="0" err="1"/>
                        <a:t>tshirts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9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569529209"/>
                  </a:ext>
                </a:extLst>
              </a:tr>
              <a:tr h="20961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interview-with-cool-</a:t>
                      </a:r>
                      <a:r>
                        <a:rPr lang="en-US" sz="600" dirty="0" err="1"/>
                        <a:t>tshirts</a:t>
                      </a:r>
                      <a:r>
                        <a:rPr lang="en-US" sz="600" dirty="0"/>
                        <a:t>-founder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7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99329919"/>
                  </a:ext>
                </a:extLst>
              </a:tr>
              <a:tr h="20961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cool-</a:t>
                      </a:r>
                      <a:r>
                        <a:rPr lang="en-US" sz="600" dirty="0" err="1"/>
                        <a:t>tshirts</a:t>
                      </a:r>
                      <a:r>
                        <a:rPr lang="en-US" sz="600" dirty="0"/>
                        <a:t>-search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2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42149356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64287" y="2333005"/>
            <a:ext cx="20275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First Touch</a:t>
            </a:r>
          </a:p>
        </p:txBody>
      </p:sp>
      <p:graphicFrame>
        <p:nvGraphicFramePr>
          <p:cNvPr id="11" name="Shape 325"/>
          <p:cNvGraphicFramePr/>
          <p:nvPr>
            <p:extLst>
              <p:ext uri="{D42A27DB-BD31-4B8C-83A1-F6EECF244321}">
                <p14:modId xmlns:p14="http://schemas.microsoft.com/office/powerpoint/2010/main" val="1746753599"/>
              </p:ext>
            </p:extLst>
          </p:nvPr>
        </p:nvGraphicFramePr>
        <p:xfrm>
          <a:off x="3153268" y="2606303"/>
          <a:ext cx="2231532" cy="24838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7037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7817">
                  <a:extLst>
                    <a:ext uri="{9D8B030D-6E8A-4147-A177-3AD203B41FA5}">
                      <a16:colId xmlns:a16="http://schemas.microsoft.com/office/drawing/2014/main" val="2006604352"/>
                    </a:ext>
                  </a:extLst>
                </a:gridCol>
              </a:tblGrid>
              <a:tr h="2472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7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solidFill>
                            <a:srgbClr val="FFFFFF"/>
                          </a:solidFill>
                        </a:rPr>
                        <a:t>Count</a:t>
                      </a:r>
                      <a:endParaRPr sz="7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522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weekly-newsletter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447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522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 err="1"/>
                        <a:t>retargetting</a:t>
                      </a:r>
                      <a:r>
                        <a:rPr lang="en-US" sz="600" dirty="0"/>
                        <a:t>-ad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443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66893751"/>
                  </a:ext>
                </a:extLst>
              </a:tr>
              <a:tr h="22522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 err="1"/>
                        <a:t>retargetting</a:t>
                      </a:r>
                      <a:r>
                        <a:rPr lang="en-US" sz="600" dirty="0"/>
                        <a:t>-campaign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245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36842655"/>
                  </a:ext>
                </a:extLst>
              </a:tr>
              <a:tr h="22522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getting-to-know-cool-</a:t>
                      </a:r>
                      <a:r>
                        <a:rPr lang="en-US" sz="600" dirty="0" err="1"/>
                        <a:t>tshirts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232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17073246"/>
                  </a:ext>
                </a:extLst>
              </a:tr>
              <a:tr h="22522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ten-crazy-cool-</a:t>
                      </a:r>
                      <a:r>
                        <a:rPr lang="en-US" sz="600" dirty="0" err="1"/>
                        <a:t>tshirts</a:t>
                      </a:r>
                      <a:r>
                        <a:rPr lang="en-US" sz="600" dirty="0"/>
                        <a:t>-facts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190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97067289"/>
                  </a:ext>
                </a:extLst>
              </a:tr>
              <a:tr h="22522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interview-with-cool-</a:t>
                      </a:r>
                      <a:r>
                        <a:rPr lang="en-US" sz="600" dirty="0" err="1"/>
                        <a:t>tshirts</a:t>
                      </a:r>
                      <a:r>
                        <a:rPr lang="en-US" sz="600" dirty="0"/>
                        <a:t>-founder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184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569529209"/>
                  </a:ext>
                </a:extLst>
              </a:tr>
              <a:tr h="22522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paid-search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178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99329919"/>
                  </a:ext>
                </a:extLst>
              </a:tr>
              <a:tr h="22522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cool-</a:t>
                      </a:r>
                      <a:r>
                        <a:rPr lang="en-US" sz="600" dirty="0" err="1"/>
                        <a:t>tshirts</a:t>
                      </a:r>
                      <a:r>
                        <a:rPr lang="en-US" sz="600" dirty="0"/>
                        <a:t>-search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60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4214935603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153268" y="2301452"/>
            <a:ext cx="2084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Last Touch</a:t>
            </a:r>
          </a:p>
        </p:txBody>
      </p:sp>
      <p:graphicFrame>
        <p:nvGraphicFramePr>
          <p:cNvPr id="13" name="Shape 325"/>
          <p:cNvGraphicFramePr/>
          <p:nvPr>
            <p:extLst>
              <p:ext uri="{D42A27DB-BD31-4B8C-83A1-F6EECF244321}">
                <p14:modId xmlns:p14="http://schemas.microsoft.com/office/powerpoint/2010/main" val="2659483919"/>
              </p:ext>
            </p:extLst>
          </p:nvPr>
        </p:nvGraphicFramePr>
        <p:xfrm>
          <a:off x="264287" y="2640392"/>
          <a:ext cx="2241847" cy="138739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7115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0256">
                  <a:extLst>
                    <a:ext uri="{9D8B030D-6E8A-4147-A177-3AD203B41FA5}">
                      <a16:colId xmlns:a16="http://schemas.microsoft.com/office/drawing/2014/main" val="2006604352"/>
                    </a:ext>
                  </a:extLst>
                </a:gridCol>
              </a:tblGrid>
              <a:tr h="29023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7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solidFill>
                            <a:srgbClr val="FFFFFF"/>
                          </a:solidFill>
                        </a:rPr>
                        <a:t>Count</a:t>
                      </a:r>
                      <a:endParaRPr sz="7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90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interview-with-cool-</a:t>
                      </a:r>
                      <a:r>
                        <a:rPr lang="en-US" sz="600" dirty="0" err="1"/>
                        <a:t>tshirts</a:t>
                      </a:r>
                      <a:r>
                        <a:rPr lang="en-US" sz="600" dirty="0"/>
                        <a:t>-founder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622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90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getting-to-know-cool-</a:t>
                      </a:r>
                      <a:r>
                        <a:rPr lang="en-US" sz="600" dirty="0" err="1"/>
                        <a:t>tshirts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612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66893751"/>
                  </a:ext>
                </a:extLst>
              </a:tr>
              <a:tr h="2490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ten-crazy-cool-</a:t>
                      </a:r>
                      <a:r>
                        <a:rPr lang="en-US" sz="600" dirty="0" err="1"/>
                        <a:t>tshirts</a:t>
                      </a:r>
                      <a:r>
                        <a:rPr lang="en-US" sz="600" dirty="0"/>
                        <a:t>-facts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576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36842655"/>
                  </a:ext>
                </a:extLst>
              </a:tr>
              <a:tr h="24907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cool-</a:t>
                      </a:r>
                      <a:r>
                        <a:rPr lang="en-US" sz="600" dirty="0" err="1"/>
                        <a:t>tshirts</a:t>
                      </a:r>
                      <a:r>
                        <a:rPr lang="en-US" sz="600" dirty="0"/>
                        <a:t>-search</a:t>
                      </a:r>
                      <a:endParaRPr sz="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 dirty="0"/>
                        <a:t>169</a:t>
                      </a:r>
                      <a:endParaRPr sz="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17073246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204335" y="2298526"/>
            <a:ext cx="2228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Purchase by Campaign</a:t>
            </a:r>
          </a:p>
        </p:txBody>
      </p:sp>
      <p:sp>
        <p:nvSpPr>
          <p:cNvPr id="15" name="Shape 324"/>
          <p:cNvSpPr txBox="1"/>
          <p:nvPr/>
        </p:nvSpPr>
        <p:spPr>
          <a:xfrm>
            <a:off x="3153268" y="1103531"/>
            <a:ext cx="2231532" cy="122947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Despite story-telling/attention-grabbing creative, users still need additional reminders in order to go lower in the funnel to complete a purchase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Only about 7% of “story-telling” campaigns generated purchases, hence the need to serve additional campaigns to user</a:t>
            </a:r>
            <a:endParaRPr lang="en-US" sz="9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Shape 324"/>
          <p:cNvSpPr txBox="1"/>
          <p:nvPr/>
        </p:nvSpPr>
        <p:spPr>
          <a:xfrm>
            <a:off x="6204335" y="1103532"/>
            <a:ext cx="2228465" cy="122947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78% of purchases came from email newsletter and re-targeting campaigns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Additional reminders/re-targeting was a strong tactic that helped drive users lower down the funnel to a purchase conversion</a:t>
            </a:r>
          </a:p>
          <a:p>
            <a:pPr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               *46% of purchases came from re-targeting campaigns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8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-US" sz="9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452335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1550547" y="2486050"/>
            <a:ext cx="6252334" cy="7245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endParaRPr sz="1200" dirty="0">
              <a:solidFill>
                <a:schemeClr val="lt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800" dirty="0">
                <a:solidFill>
                  <a:schemeClr val="bg1"/>
                </a:solidFill>
              </a:rPr>
              <a:t>3. </a:t>
            </a:r>
            <a:r>
              <a:rPr lang="en-US" altLang="en-US" sz="2800" b="1" dirty="0">
                <a:solidFill>
                  <a:schemeClr val="bg1"/>
                </a:solidFill>
              </a:rPr>
              <a:t>Optimize the Campaign Budget </a:t>
            </a: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2609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83007" y="111160"/>
            <a:ext cx="8737474" cy="574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 Which 5 campaigns should </a:t>
            </a:r>
            <a:r>
              <a:rPr lang="en-US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re-invest in?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83006" y="742076"/>
            <a:ext cx="8166037" cy="122896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The top 3 campaigns for First Touch should be used strictly for engaging the target audience initially, as these drove a great initial response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Re-targeting proved to be a valuable way to re-engage users to complete purchases</a:t>
            </a:r>
          </a:p>
          <a:p>
            <a:pPr lvl="1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                   *Facebook drove the highest last-touch results, however email still provided a sufficient amount of conversions.  Despite only picking top 5 campaigns, </a:t>
            </a:r>
            <a:r>
              <a:rPr lang="en-US" sz="8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 still should consider email-remarketing for future campaigns under a holistic “re-targeting” budget to compare results again with FB vs. Email.</a:t>
            </a:r>
          </a:p>
          <a:p>
            <a:pPr marL="171450" lvl="1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Would recommend to test re-targeting outside of email/</a:t>
            </a:r>
            <a:r>
              <a:rPr lang="en-US" sz="800" dirty="0" err="1">
                <a:latin typeface="Roboto"/>
                <a:ea typeface="Roboto"/>
                <a:cs typeface="Roboto"/>
                <a:sym typeface="Roboto"/>
              </a:rPr>
              <a:t>facebook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 and engage with users who came from sources like medium, </a:t>
            </a:r>
            <a:r>
              <a:rPr lang="en-US" sz="800" dirty="0" err="1">
                <a:latin typeface="Roboto"/>
                <a:ea typeface="Roboto"/>
                <a:cs typeface="Roboto"/>
                <a:sym typeface="Roboto"/>
              </a:rPr>
              <a:t>nytimes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, and Buzzfeed to see how that audience would go through the purchase funnel</a:t>
            </a:r>
          </a:p>
          <a:p>
            <a:pPr marL="171450" lvl="1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Aside from re-targeting, the Newsletter campaign provided strong conversions and should continue to have budget behind it.  </a:t>
            </a:r>
            <a:r>
              <a:rPr lang="en-US" sz="8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800" dirty="0">
                <a:latin typeface="Roboto"/>
                <a:ea typeface="Roboto"/>
                <a:cs typeface="Roboto"/>
                <a:sym typeface="Roboto"/>
              </a:rPr>
              <a:t> should look at performance WoW for the newsletter to see if certain topics covered each week drove a higher conversion rate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8625997"/>
              </p:ext>
            </p:extLst>
          </p:nvPr>
        </p:nvGraphicFramePr>
        <p:xfrm>
          <a:off x="183007" y="2187165"/>
          <a:ext cx="3759200" cy="1143000"/>
        </p:xfrm>
        <a:graphic>
          <a:graphicData uri="http://schemas.openxmlformats.org/drawingml/2006/table">
            <a:tbl>
              <a:tblPr>
                <a:tableStyleId>{8628B589-4659-4227-9C68-565DD4A46BFE}</a:tableStyleId>
              </a:tblPr>
              <a:tblGrid>
                <a:gridCol w="1132518">
                  <a:extLst>
                    <a:ext uri="{9D8B030D-6E8A-4147-A177-3AD203B41FA5}">
                      <a16:colId xmlns:a16="http://schemas.microsoft.com/office/drawing/2014/main" val="722188565"/>
                    </a:ext>
                  </a:extLst>
                </a:gridCol>
                <a:gridCol w="2017596">
                  <a:extLst>
                    <a:ext uri="{9D8B030D-6E8A-4147-A177-3AD203B41FA5}">
                      <a16:colId xmlns:a16="http://schemas.microsoft.com/office/drawing/2014/main" val="4026207320"/>
                    </a:ext>
                  </a:extLst>
                </a:gridCol>
                <a:gridCol w="609086">
                  <a:extLst>
                    <a:ext uri="{9D8B030D-6E8A-4147-A177-3AD203B41FA5}">
                      <a16:colId xmlns:a16="http://schemas.microsoft.com/office/drawing/2014/main" val="712731217"/>
                    </a:ext>
                  </a:extLst>
                </a:gridCol>
              </a:tblGrid>
              <a:tr h="190500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First Touch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3499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Source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Campaign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Count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9715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medium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interview-with-cool-</a:t>
                      </a:r>
                      <a:r>
                        <a:rPr lang="en-US" sz="1000" u="none" strike="noStrike" dirty="0" err="1">
                          <a:effectLst/>
                        </a:rPr>
                        <a:t>tshirts</a:t>
                      </a:r>
                      <a:r>
                        <a:rPr lang="en-US" sz="1000" u="none" strike="noStrike" dirty="0">
                          <a:effectLst/>
                        </a:rPr>
                        <a:t>-founder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622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5271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nytimes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getting-to-know-cool-</a:t>
                      </a:r>
                      <a:r>
                        <a:rPr lang="en-US" sz="1000" u="none" strike="noStrike" dirty="0" err="1">
                          <a:effectLst/>
                        </a:rPr>
                        <a:t>tshirts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612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39703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buzzfeed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ten-crazy-cool-</a:t>
                      </a:r>
                      <a:r>
                        <a:rPr lang="en-US" sz="1000" u="none" strike="noStrike" dirty="0" err="1">
                          <a:effectLst/>
                        </a:rPr>
                        <a:t>tshirts</a:t>
                      </a:r>
                      <a:r>
                        <a:rPr lang="en-US" sz="1000" u="none" strike="noStrike" dirty="0">
                          <a:effectLst/>
                        </a:rPr>
                        <a:t>-facts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576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2166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google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cool-</a:t>
                      </a:r>
                      <a:r>
                        <a:rPr lang="en-US" sz="1000" u="none" strike="noStrike" dirty="0" err="1">
                          <a:effectLst/>
                        </a:rPr>
                        <a:t>tshirts</a:t>
                      </a:r>
                      <a:r>
                        <a:rPr lang="en-US" sz="1000" u="none" strike="noStrike" dirty="0">
                          <a:effectLst/>
                        </a:rPr>
                        <a:t>-search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169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54989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06549"/>
              </p:ext>
            </p:extLst>
          </p:nvPr>
        </p:nvGraphicFramePr>
        <p:xfrm>
          <a:off x="4551743" y="2187165"/>
          <a:ext cx="3797300" cy="1891665"/>
        </p:xfrm>
        <a:graphic>
          <a:graphicData uri="http://schemas.openxmlformats.org/drawingml/2006/table">
            <a:tbl>
              <a:tblPr>
                <a:tableStyleId>{8628B589-4659-4227-9C68-565DD4A46BFE}</a:tableStyleId>
              </a:tblPr>
              <a:tblGrid>
                <a:gridCol w="1132528">
                  <a:extLst>
                    <a:ext uri="{9D8B030D-6E8A-4147-A177-3AD203B41FA5}">
                      <a16:colId xmlns:a16="http://schemas.microsoft.com/office/drawing/2014/main" val="3223306317"/>
                    </a:ext>
                  </a:extLst>
                </a:gridCol>
                <a:gridCol w="2017613">
                  <a:extLst>
                    <a:ext uri="{9D8B030D-6E8A-4147-A177-3AD203B41FA5}">
                      <a16:colId xmlns:a16="http://schemas.microsoft.com/office/drawing/2014/main" val="1372673522"/>
                    </a:ext>
                  </a:extLst>
                </a:gridCol>
                <a:gridCol w="647159">
                  <a:extLst>
                    <a:ext uri="{9D8B030D-6E8A-4147-A177-3AD203B41FA5}">
                      <a16:colId xmlns:a16="http://schemas.microsoft.com/office/drawing/2014/main" val="3616749747"/>
                    </a:ext>
                  </a:extLst>
                </a:gridCol>
              </a:tblGrid>
              <a:tr h="176953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Last Touch on</a:t>
                      </a:r>
                      <a:r>
                        <a:rPr lang="en-US" sz="1100" u="none" strike="noStrike" baseline="0" dirty="0">
                          <a:effectLst/>
                        </a:rPr>
                        <a:t> Purchase Page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2303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Source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Campaign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Count</a:t>
                      </a:r>
                      <a:endParaRPr lang="en-US" sz="1000" b="1" i="0" u="none" strike="noStrike" dirty="0">
                        <a:solidFill>
                          <a:srgbClr val="292929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3783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email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weekly-newsletter</a:t>
                      </a:r>
                      <a:endParaRPr lang="en-US" sz="1000" b="0" i="0" u="none" strike="noStrike">
                        <a:solidFill>
                          <a:srgbClr val="FFFFFF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115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4913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facebook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retargetting</a:t>
                      </a:r>
                      <a:r>
                        <a:rPr lang="en-US" sz="1000" u="none" strike="noStrike" dirty="0">
                          <a:effectLst/>
                        </a:rPr>
                        <a:t>-ad</a:t>
                      </a:r>
                      <a:endParaRPr lang="en-US" sz="1000" b="0" i="0" u="none" strike="noStrike" dirty="0">
                        <a:solidFill>
                          <a:srgbClr val="FFFFFF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113</a:t>
                      </a:r>
                      <a:endParaRPr lang="en-US" sz="1000" b="0" i="0" u="none" strike="noStrike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17809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email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retargetting</a:t>
                      </a:r>
                      <a:r>
                        <a:rPr lang="en-US" sz="1000" u="none" strike="noStrike" dirty="0">
                          <a:effectLst/>
                        </a:rPr>
                        <a:t>-campaign</a:t>
                      </a:r>
                      <a:endParaRPr lang="en-US" sz="1000" b="0" i="0" u="none" strike="noStrike" dirty="0">
                        <a:solidFill>
                          <a:srgbClr val="FFFFFF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54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9915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google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paid-search</a:t>
                      </a:r>
                      <a:endParaRPr lang="en-US" sz="1000" b="0" i="0" u="none" strike="noStrike">
                        <a:solidFill>
                          <a:srgbClr val="FFFFFF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52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54344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buzzfeed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ten-crazy-cool-</a:t>
                      </a:r>
                      <a:r>
                        <a:rPr lang="en-US" sz="1000" u="none" strike="noStrike" dirty="0" err="1">
                          <a:effectLst/>
                        </a:rPr>
                        <a:t>tshirts</a:t>
                      </a:r>
                      <a:r>
                        <a:rPr lang="en-US" sz="1000" u="none" strike="noStrike" dirty="0">
                          <a:effectLst/>
                        </a:rPr>
                        <a:t>-facts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9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995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nytimes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getting-to-know-cool-</a:t>
                      </a:r>
                      <a:r>
                        <a:rPr lang="en-US" sz="1000" u="none" strike="noStrike" dirty="0" err="1">
                          <a:effectLst/>
                        </a:rPr>
                        <a:t>tshirts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9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0586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medium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interview-with-cool-</a:t>
                      </a:r>
                      <a:r>
                        <a:rPr lang="en-US" sz="1000" u="none" strike="noStrike" dirty="0" err="1">
                          <a:effectLst/>
                        </a:rPr>
                        <a:t>tshirts</a:t>
                      </a:r>
                      <a:r>
                        <a:rPr lang="en-US" sz="1000" u="none" strike="noStrike" dirty="0">
                          <a:effectLst/>
                        </a:rPr>
                        <a:t>-founder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7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66692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google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cool-</a:t>
                      </a:r>
                      <a:r>
                        <a:rPr lang="en-US" sz="1000" u="none" strike="noStrike" dirty="0" err="1">
                          <a:effectLst/>
                        </a:rPr>
                        <a:t>tshirts</a:t>
                      </a:r>
                      <a:r>
                        <a:rPr lang="en-US" sz="1000" u="none" strike="noStrike" dirty="0">
                          <a:effectLst/>
                        </a:rPr>
                        <a:t>-search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</a:t>
                      </a:r>
                      <a:endParaRPr lang="en-US" sz="1000" b="0" i="0" u="none" strike="noStrike" dirty="0">
                        <a:solidFill>
                          <a:srgbClr val="525252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4847361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83006" y="2551232"/>
            <a:ext cx="3759201" cy="60514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551743" y="2564467"/>
            <a:ext cx="3797300" cy="3887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203787" y="2953173"/>
            <a:ext cx="1347956" cy="9144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3203787" y="3156374"/>
            <a:ext cx="738420" cy="7111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298027" y="3603413"/>
            <a:ext cx="2905760" cy="12124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266741" y="3701005"/>
            <a:ext cx="1898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Top 5 Campaigns</a:t>
            </a:r>
          </a:p>
        </p:txBody>
      </p:sp>
      <p:sp>
        <p:nvSpPr>
          <p:cNvPr id="21" name="5-Point Star 20"/>
          <p:cNvSpPr/>
          <p:nvPr/>
        </p:nvSpPr>
        <p:spPr>
          <a:xfrm>
            <a:off x="372533" y="3701005"/>
            <a:ext cx="975360" cy="898088"/>
          </a:xfrm>
          <a:prstGeom prst="star5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29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3413213" y="2418318"/>
            <a:ext cx="1985133" cy="514537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endParaRPr sz="1200" dirty="0">
              <a:solidFill>
                <a:schemeClr val="lt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800" dirty="0">
                <a:solidFill>
                  <a:schemeClr val="bg1"/>
                </a:solidFill>
              </a:rPr>
              <a:t>Thank You!</a:t>
            </a:r>
            <a:endParaRPr lang="en-US" altLang="en-US" sz="2800" b="1" dirty="0">
              <a:solidFill>
                <a:schemeClr val="bg1"/>
              </a:solidFill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9313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09600" y="1121183"/>
            <a:ext cx="4077547" cy="30239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1. </a:t>
            </a: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Get familiar with the company.</a:t>
            </a:r>
            <a:endPara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lvl="1">
              <a:buClrTx/>
              <a:buFontTx/>
              <a:buChar char="•"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How many campaigns and sources does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CoolTShirts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use and how are they related? Be sure to explain the difference between </a:t>
            </a:r>
            <a:r>
              <a:rPr kumimoji="0" lang="en-US" altLang="en-US" sz="1050" b="0" i="1" u="none" strike="noStrike" cap="none" normalizeH="0" baseline="0" dirty="0" err="1">
                <a:ln>
                  <a:noFill/>
                </a:ln>
                <a:solidFill>
                  <a:srgbClr val="15141F"/>
                </a:solidFill>
                <a:effectLst/>
                <a:latin typeface="+mj-lt"/>
              </a:rPr>
              <a:t>utm_campaign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15141F"/>
                </a:solidFill>
                <a:effectLst/>
                <a:latin typeface="+mj-lt"/>
              </a:rPr>
              <a:t> 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and </a:t>
            </a:r>
            <a:r>
              <a:rPr kumimoji="0" lang="en-US" altLang="en-US" sz="1050" b="0" i="1" u="none" strike="noStrike" cap="none" normalizeH="0" baseline="0" dirty="0" err="1">
                <a:ln>
                  <a:noFill/>
                </a:ln>
                <a:solidFill>
                  <a:srgbClr val="15141F"/>
                </a:solidFill>
                <a:effectLst/>
                <a:latin typeface="+mj-lt"/>
              </a:rPr>
              <a:t>utm_source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.</a:t>
            </a:r>
          </a:p>
          <a:p>
            <a:pPr lvl="1">
              <a:buClrTx/>
              <a:buFontTx/>
              <a:buChar char="•"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What pages are on their website?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rgbClr val="3E3E40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2. </a:t>
            </a: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What is the user journey?</a:t>
            </a:r>
            <a:endPara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lvl="1">
              <a:buClrTx/>
              <a:buFontTx/>
              <a:buChar char="•"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How many first touches is each campaign responsible for?</a:t>
            </a:r>
          </a:p>
          <a:p>
            <a:pPr lvl="1">
              <a:buClrTx/>
              <a:buFontTx/>
              <a:buChar char="•"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How many last touches is each campaign responsible for?</a:t>
            </a:r>
          </a:p>
          <a:p>
            <a:pPr lvl="1">
              <a:buClrTx/>
              <a:buFontTx/>
              <a:buChar char="•"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How many visitors make a purchase?</a:t>
            </a:r>
          </a:p>
          <a:p>
            <a:pPr lvl="1">
              <a:buClrTx/>
              <a:buFontTx/>
              <a:buChar char="•"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How many last touches </a:t>
            </a:r>
            <a:r>
              <a:rPr kumimoji="0" lang="en-US" altLang="en-US" sz="1050" b="0" i="1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on the purchase page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 is each campaign responsible for</a:t>
            </a:r>
          </a:p>
          <a:p>
            <a:pPr lvl="1">
              <a:buClrTx/>
              <a:buFontTx/>
              <a:buChar char="•"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What is the typical user journey?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rgbClr val="3E3E40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3. </a:t>
            </a: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Optimize the campaign budget</a:t>
            </a:r>
            <a:endParaRPr kumimoji="0" lang="en-US" altLang="en-US" sz="10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lvl="1">
              <a:buClrTx/>
              <a:buFontTx/>
              <a:buChar char="•"/>
            </a:pP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</a:t>
            </a:r>
            <a:r>
              <a:rPr kumimoji="0" lang="en-US" altLang="en-US" sz="1050" b="0" i="0" u="none" strike="noStrike" cap="none" normalizeH="0" baseline="0" dirty="0" err="1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CoolTShirts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rgbClr val="3E3E40"/>
                </a:solidFill>
                <a:effectLst/>
                <a:latin typeface="+mj-lt"/>
              </a:rPr>
              <a:t> can re-invest in 5 campaigns. Which should they pick and why?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8" name="Picture 4" descr="Image result for table of contents logo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754" y="1413935"/>
            <a:ext cx="2438400" cy="24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1550547" y="2486050"/>
            <a:ext cx="6252334" cy="7245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endParaRPr sz="1200" dirty="0">
              <a:solidFill>
                <a:schemeClr val="lt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800" dirty="0">
                <a:solidFill>
                  <a:schemeClr val="bg1"/>
                </a:solidFill>
              </a:rPr>
              <a:t>1. </a:t>
            </a:r>
            <a:r>
              <a:rPr lang="en-US" altLang="en-US" sz="2800" b="1" dirty="0">
                <a:solidFill>
                  <a:schemeClr val="bg1"/>
                </a:solidFill>
              </a:rPr>
              <a:t>Get Familiar with the Company</a:t>
            </a: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3993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272357" y="101600"/>
            <a:ext cx="8520600" cy="574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 Get Familiar with </a:t>
            </a:r>
            <a:r>
              <a:rPr lang="en-US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CoolTShirts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2741332" cy="231403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How many Campaigns and Sources does </a:t>
            </a:r>
            <a:r>
              <a:rPr lang="en-US" sz="9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 use? Which source is used for each campaign? What is the difference between </a:t>
            </a:r>
            <a:r>
              <a:rPr lang="en-US" sz="900" dirty="0" err="1">
                <a:latin typeface="Roboto"/>
                <a:ea typeface="Roboto"/>
                <a:cs typeface="Roboto"/>
                <a:sym typeface="Roboto"/>
              </a:rPr>
              <a:t>utm_source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US" sz="900" dirty="0" err="1">
                <a:latin typeface="Roboto"/>
                <a:ea typeface="Roboto"/>
                <a:cs typeface="Roboto"/>
                <a:sym typeface="Roboto"/>
              </a:rPr>
              <a:t>utm_source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?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 err="1">
                <a:latin typeface="Roboto"/>
                <a:ea typeface="Roboto"/>
                <a:cs typeface="Roboto"/>
                <a:sym typeface="Roboto"/>
              </a:rPr>
              <a:t>UTM_Source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: Identifies which touchpoint sent the traffic (i.e. google, email, </a:t>
            </a:r>
            <a:r>
              <a:rPr lang="en-US" sz="900" dirty="0" err="1">
                <a:latin typeface="Roboto"/>
                <a:ea typeface="Roboto"/>
                <a:cs typeface="Roboto"/>
                <a:sym typeface="Roboto"/>
              </a:rPr>
              <a:t>facebook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, etc.)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 err="1">
                <a:latin typeface="Roboto"/>
                <a:ea typeface="Roboto"/>
                <a:cs typeface="Roboto"/>
                <a:sym typeface="Roboto"/>
              </a:rPr>
              <a:t>UTM_Campaign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: Identifies the specific ad or email blast (i.e. re-targeting, weekly-newsletter, etc.)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47112995"/>
              </p:ext>
            </p:extLst>
          </p:nvPr>
        </p:nvGraphicFramePr>
        <p:xfrm>
          <a:off x="3091234" y="1201325"/>
          <a:ext cx="2882846" cy="79515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3889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3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7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r>
                        <a:rPr lang="en" sz="900" b="1" baseline="0" dirty="0">
                          <a:solidFill>
                            <a:srgbClr val="FFFFFF"/>
                          </a:solidFill>
                        </a:rPr>
                        <a:t> Count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Source Count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8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6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Shape 325"/>
          <p:cNvGraphicFramePr/>
          <p:nvPr>
            <p:extLst>
              <p:ext uri="{D42A27DB-BD31-4B8C-83A1-F6EECF244321}">
                <p14:modId xmlns:p14="http://schemas.microsoft.com/office/powerpoint/2010/main" val="62188531"/>
              </p:ext>
            </p:extLst>
          </p:nvPr>
        </p:nvGraphicFramePr>
        <p:xfrm>
          <a:off x="3091234" y="2195617"/>
          <a:ext cx="2882846" cy="2852026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812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01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386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Campaigns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getting-to-know-cool-</a:t>
                      </a:r>
                      <a:r>
                        <a:rPr lang="en-US" sz="800" dirty="0" err="1"/>
                        <a:t>tshirts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nytimes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weekly-newsletter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email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6689375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ten-crazy-cool-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-facts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buzzfeed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36842655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retargeting-campaign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email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17073246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retargeting-ad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facebook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15202067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interview-with-cool-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-founder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medium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087445764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paid-search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google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45227807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-search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google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482239538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007" y="1201324"/>
            <a:ext cx="2734955" cy="20715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257513" y="115146"/>
            <a:ext cx="8520600" cy="574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 Get Familiar with </a:t>
            </a:r>
            <a:r>
              <a:rPr lang="en-US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– Cont’d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2741332" cy="89840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What pages are on the </a:t>
            </a:r>
            <a:r>
              <a:rPr lang="en-US" sz="9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 website?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Using a SELECT DISTINCT query provides the ability to get the answer needed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25"/>
          <p:cNvGraphicFramePr/>
          <p:nvPr>
            <p:extLst>
              <p:ext uri="{D42A27DB-BD31-4B8C-83A1-F6EECF244321}">
                <p14:modId xmlns:p14="http://schemas.microsoft.com/office/powerpoint/2010/main" val="1402483965"/>
              </p:ext>
            </p:extLst>
          </p:nvPr>
        </p:nvGraphicFramePr>
        <p:xfrm>
          <a:off x="3306568" y="1201324"/>
          <a:ext cx="1812659" cy="1618478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812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939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Campaigns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1 – </a:t>
                      </a:r>
                      <a:r>
                        <a:rPr lang="en-US" sz="800" dirty="0" err="1"/>
                        <a:t>landing_page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 – </a:t>
                      </a:r>
                      <a:r>
                        <a:rPr lang="en-US" sz="800" dirty="0" err="1"/>
                        <a:t>shopping_cart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6689375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3 - checkout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36842655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4 - purchase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17073246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488" y="1201324"/>
            <a:ext cx="3167237" cy="80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40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1550547" y="2486050"/>
            <a:ext cx="6252334" cy="7245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endParaRPr sz="1200" dirty="0">
              <a:solidFill>
                <a:schemeClr val="lt1"/>
              </a:solidFill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800" dirty="0">
                <a:solidFill>
                  <a:schemeClr val="bg1"/>
                </a:solidFill>
              </a:rPr>
              <a:t>2. </a:t>
            </a:r>
            <a:r>
              <a:rPr lang="en-US" altLang="en-US" sz="2800" b="1" dirty="0">
                <a:solidFill>
                  <a:schemeClr val="bg1"/>
                </a:solidFill>
              </a:rPr>
              <a:t>What is the User Journey?</a:t>
            </a: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53170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277833" y="81280"/>
            <a:ext cx="8520600" cy="574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 What is the User Journey?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2741332" cy="163294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How many </a:t>
            </a:r>
            <a:r>
              <a:rPr lang="en-US" sz="900" b="1" dirty="0">
                <a:latin typeface="Roboto"/>
                <a:ea typeface="Roboto"/>
                <a:cs typeface="Roboto"/>
                <a:sym typeface="Roboto"/>
              </a:rPr>
              <a:t>first 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touches is each campaign responsible for?</a:t>
            </a:r>
            <a:endParaRPr lang="en-US" sz="9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Use the MIN statement to help determine which source and campaign first grabbed the users interest to bring them to the website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Total of 4 campaigns drove first touch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25"/>
          <p:cNvGraphicFramePr/>
          <p:nvPr>
            <p:extLst>
              <p:ext uri="{D42A27DB-BD31-4B8C-83A1-F6EECF244321}">
                <p14:modId xmlns:p14="http://schemas.microsoft.com/office/powerpoint/2010/main" val="2837989325"/>
              </p:ext>
            </p:extLst>
          </p:nvPr>
        </p:nvGraphicFramePr>
        <p:xfrm>
          <a:off x="3023500" y="1201324"/>
          <a:ext cx="2882846" cy="1632946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6205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5093">
                  <a:extLst>
                    <a:ext uri="{9D8B030D-6E8A-4147-A177-3AD203B41FA5}">
                      <a16:colId xmlns:a16="http://schemas.microsoft.com/office/drawing/2014/main" val="2006604352"/>
                    </a:ext>
                  </a:extLst>
                </a:gridCol>
              </a:tblGrid>
              <a:tr h="41386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Count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medium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interview-with-cool-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-founder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622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nytimes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getting-to-know-cool-</a:t>
                      </a:r>
                      <a:r>
                        <a:rPr lang="en-US" sz="800" dirty="0" err="1"/>
                        <a:t>tshirts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612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6689375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buzzfeed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ten-crazy-cool-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-facts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576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36842655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google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-search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169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17073246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085" y="1201324"/>
            <a:ext cx="2471154" cy="276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650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277833" y="67733"/>
            <a:ext cx="8520600" cy="574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 What is the User Journey? – Cont’d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2741332" cy="163294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How many </a:t>
            </a:r>
            <a:r>
              <a:rPr lang="en-US" sz="900" b="1" dirty="0">
                <a:latin typeface="Roboto"/>
                <a:ea typeface="Roboto"/>
                <a:cs typeface="Roboto"/>
                <a:sym typeface="Roboto"/>
              </a:rPr>
              <a:t>last 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touches is each campaign responsible for?</a:t>
            </a:r>
            <a:endParaRPr lang="en-US" sz="9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Use the MAX statement to help determine which source and campaign aided to the last touch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Total of 8 campaigns drove last touch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endParaRPr lang="en-US" sz="9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25"/>
          <p:cNvGraphicFramePr/>
          <p:nvPr>
            <p:extLst>
              <p:ext uri="{D42A27DB-BD31-4B8C-83A1-F6EECF244321}">
                <p14:modId xmlns:p14="http://schemas.microsoft.com/office/powerpoint/2010/main" val="1230098572"/>
              </p:ext>
            </p:extLst>
          </p:nvPr>
        </p:nvGraphicFramePr>
        <p:xfrm>
          <a:off x="3285440" y="1201324"/>
          <a:ext cx="2882846" cy="281502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6205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5093">
                  <a:extLst>
                    <a:ext uri="{9D8B030D-6E8A-4147-A177-3AD203B41FA5}">
                      <a16:colId xmlns:a16="http://schemas.microsoft.com/office/drawing/2014/main" val="2006604352"/>
                    </a:ext>
                  </a:extLst>
                </a:gridCol>
              </a:tblGrid>
              <a:tr h="3768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Count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email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weekly-newsletter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447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facebook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retargetting</a:t>
                      </a:r>
                      <a:r>
                        <a:rPr lang="en-US" sz="800" dirty="0"/>
                        <a:t>-ad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443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6689375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email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retargetting</a:t>
                      </a:r>
                      <a:r>
                        <a:rPr lang="en-US" sz="800" dirty="0"/>
                        <a:t>-campaign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245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36842655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nytimes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getting-to-know-cool-</a:t>
                      </a:r>
                      <a:r>
                        <a:rPr lang="en-US" sz="800" dirty="0" err="1"/>
                        <a:t>tshirts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232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17073246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buzzfeed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ten-crazy-cool-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-facts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190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97067289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medium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interview-with-cool-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-founder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184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569529209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google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paid-search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178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99329919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google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-search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60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421493560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420" y="1201324"/>
            <a:ext cx="2112480" cy="286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389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257514" y="48574"/>
            <a:ext cx="8520600" cy="574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 What is the User Journey? – Cont’d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2944532" cy="98646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How many visitors make a purchase?</a:t>
            </a:r>
            <a:endParaRPr lang="en-US" sz="9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Out of 1,979 first touch users, 361 make a purchase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18.24% conversion rate (361/1,979 = 18.24%)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endParaRPr lang="en-US" sz="900" dirty="0">
              <a:latin typeface="Roboto"/>
              <a:ea typeface="Roboto"/>
              <a:cs typeface="Roboto"/>
              <a:sym typeface="Roboto"/>
            </a:endParaRP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-US" sz="9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25"/>
          <p:cNvGraphicFramePr/>
          <p:nvPr>
            <p:extLst>
              <p:ext uri="{D42A27DB-BD31-4B8C-83A1-F6EECF244321}">
                <p14:modId xmlns:p14="http://schemas.microsoft.com/office/powerpoint/2010/main" val="3314130179"/>
              </p:ext>
            </p:extLst>
          </p:nvPr>
        </p:nvGraphicFramePr>
        <p:xfrm>
          <a:off x="3285439" y="2258886"/>
          <a:ext cx="2882845" cy="281502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20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1870">
                  <a:extLst>
                    <a:ext uri="{9D8B030D-6E8A-4147-A177-3AD203B41FA5}">
                      <a16:colId xmlns:a16="http://schemas.microsoft.com/office/drawing/2014/main" val="2006604352"/>
                    </a:ext>
                  </a:extLst>
                </a:gridCol>
              </a:tblGrid>
              <a:tr h="3768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Count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weekly-newsletter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115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retargetting</a:t>
                      </a:r>
                      <a:r>
                        <a:rPr lang="en-US" sz="800" dirty="0"/>
                        <a:t>-ad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113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66893751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 err="1"/>
                        <a:t>retargetting</a:t>
                      </a:r>
                      <a:r>
                        <a:rPr lang="en-US" sz="800" dirty="0"/>
                        <a:t>-campaign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54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36842655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paid-search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52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17073246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ten-crazy-cool-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-facts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9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97067289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getting-to-know-cool-</a:t>
                      </a:r>
                      <a:r>
                        <a:rPr lang="en-US" sz="800" dirty="0" err="1"/>
                        <a:t>tshirts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9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569529209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interview-with-cool-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-founder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7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699329919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cool-</a:t>
                      </a:r>
                      <a:r>
                        <a:rPr lang="en-US" sz="800" dirty="0" err="1"/>
                        <a:t>tshirts</a:t>
                      </a:r>
                      <a:r>
                        <a:rPr lang="en-US" sz="800" dirty="0"/>
                        <a:t>-search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2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4214935603"/>
                  </a:ext>
                </a:extLst>
              </a:tr>
            </a:tbl>
          </a:graphicData>
        </a:graphic>
      </p:graphicFrame>
      <p:sp>
        <p:nvSpPr>
          <p:cNvPr id="7" name="Shape 324"/>
          <p:cNvSpPr txBox="1"/>
          <p:nvPr/>
        </p:nvSpPr>
        <p:spPr>
          <a:xfrm>
            <a:off x="177975" y="2258887"/>
            <a:ext cx="2944532" cy="11806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How many </a:t>
            </a:r>
            <a:r>
              <a:rPr lang="en-US" sz="900" i="1" dirty="0">
                <a:latin typeface="Roboto"/>
                <a:ea typeface="Roboto"/>
                <a:cs typeface="Roboto"/>
                <a:sym typeface="Roboto"/>
              </a:rPr>
              <a:t>last touches 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on the </a:t>
            </a:r>
            <a:r>
              <a:rPr lang="en-US" sz="900" i="1" dirty="0">
                <a:latin typeface="Roboto"/>
                <a:ea typeface="Roboto"/>
                <a:cs typeface="Roboto"/>
                <a:sym typeface="Roboto"/>
              </a:rPr>
              <a:t>purchase page </a:t>
            </a: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is each campaign responsible for?</a:t>
            </a:r>
            <a:endParaRPr lang="en-US" sz="9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Utilize MAX statement where users visited the “purchase page”, which can help identify campaigns that aided in overall conversions 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-US" sz="9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8" name="Shape 325"/>
          <p:cNvGraphicFramePr/>
          <p:nvPr>
            <p:extLst>
              <p:ext uri="{D42A27DB-BD31-4B8C-83A1-F6EECF244321}">
                <p14:modId xmlns:p14="http://schemas.microsoft.com/office/powerpoint/2010/main" val="1851866492"/>
              </p:ext>
            </p:extLst>
          </p:nvPr>
        </p:nvGraphicFramePr>
        <p:xfrm>
          <a:off x="3285440" y="1201324"/>
          <a:ext cx="2882845" cy="68163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882845">
                  <a:extLst>
                    <a:ext uri="{9D8B030D-6E8A-4147-A177-3AD203B41FA5}">
                      <a16:colId xmlns:a16="http://schemas.microsoft.com/office/drawing/2014/main" val="2006604352"/>
                    </a:ext>
                  </a:extLst>
                </a:gridCol>
              </a:tblGrid>
              <a:tr h="37686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dirty="0">
                          <a:solidFill>
                            <a:srgbClr val="FFFFFF"/>
                          </a:solidFill>
                        </a:rPr>
                        <a:t># of Customers that make a Purchase</a:t>
                      </a:r>
                      <a:endParaRPr sz="9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04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dirty="0"/>
                        <a:t>361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070" y="1201324"/>
            <a:ext cx="2475230" cy="4223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7071" y="2258886"/>
            <a:ext cx="2477566" cy="281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32478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848</Words>
  <Application>Microsoft Office PowerPoint</Application>
  <PresentationFormat>On-screen Show (16:9)</PresentationFormat>
  <Paragraphs>256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Roboto Thin</vt:lpstr>
      <vt:lpstr>Dosis</vt:lpstr>
      <vt:lpstr>Segoe UI</vt:lpstr>
      <vt:lpstr>Roboto</vt:lpstr>
      <vt:lpstr>Calibri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Ryan Brouk</dc:creator>
  <cp:lastModifiedBy>Ryan Brouk</cp:lastModifiedBy>
  <cp:revision>33</cp:revision>
  <dcterms:modified xsi:type="dcterms:W3CDTF">2018-07-18T20:25:11Z</dcterms:modified>
</cp:coreProperties>
</file>